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7.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9.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2.xml" ContentType="application/vnd.openxmlformats-officedocument.presentationml.notesSlide+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3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9.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4.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7.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9.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5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5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52.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53.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4.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5.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6.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7.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8.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9.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60.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61.xml" ContentType="application/vnd.openxmlformats-officedocument.presentationml.notesSlide+xml"/>
  <Override PartName="/ppt/tags/tag13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1"/>
  </p:notesMasterIdLst>
  <p:handoutMasterIdLst>
    <p:handoutMasterId r:id="rId82"/>
  </p:handoutMasterIdLst>
  <p:sldIdLst>
    <p:sldId id="337" r:id="rId5"/>
    <p:sldId id="257" r:id="rId6"/>
    <p:sldId id="427" r:id="rId7"/>
    <p:sldId id="277" r:id="rId8"/>
    <p:sldId id="433" r:id="rId9"/>
    <p:sldId id="434" r:id="rId10"/>
    <p:sldId id="435" r:id="rId11"/>
    <p:sldId id="436" r:id="rId12"/>
    <p:sldId id="437" r:id="rId13"/>
    <p:sldId id="438" r:id="rId14"/>
    <p:sldId id="439" r:id="rId15"/>
    <p:sldId id="440" r:id="rId16"/>
    <p:sldId id="441" r:id="rId17"/>
    <p:sldId id="442" r:id="rId18"/>
    <p:sldId id="443" r:id="rId19"/>
    <p:sldId id="444" r:id="rId20"/>
    <p:sldId id="445" r:id="rId21"/>
    <p:sldId id="428" r:id="rId22"/>
    <p:sldId id="426" r:id="rId23"/>
    <p:sldId id="282" r:id="rId24"/>
    <p:sldId id="278" r:id="rId25"/>
    <p:sldId id="279" r:id="rId26"/>
    <p:sldId id="280" r:id="rId27"/>
    <p:sldId id="375" r:id="rId28"/>
    <p:sldId id="376" r:id="rId29"/>
    <p:sldId id="377" r:id="rId30"/>
    <p:sldId id="378" r:id="rId31"/>
    <p:sldId id="379" r:id="rId32"/>
    <p:sldId id="283" r:id="rId33"/>
    <p:sldId id="380" r:id="rId34"/>
    <p:sldId id="284" r:id="rId35"/>
    <p:sldId id="373" r:id="rId36"/>
    <p:sldId id="403" r:id="rId37"/>
    <p:sldId id="381" r:id="rId38"/>
    <p:sldId id="417" r:id="rId39"/>
    <p:sldId id="383" r:id="rId40"/>
    <p:sldId id="385" r:id="rId41"/>
    <p:sldId id="386" r:id="rId42"/>
    <p:sldId id="387" r:id="rId43"/>
    <p:sldId id="415" r:id="rId44"/>
    <p:sldId id="388" r:id="rId45"/>
    <p:sldId id="285" r:id="rId46"/>
    <p:sldId id="429" r:id="rId47"/>
    <p:sldId id="418" r:id="rId48"/>
    <p:sldId id="389" r:id="rId49"/>
    <p:sldId id="419" r:id="rId50"/>
    <p:sldId id="390" r:id="rId51"/>
    <p:sldId id="394" r:id="rId52"/>
    <p:sldId id="296" r:id="rId53"/>
    <p:sldId id="297" r:id="rId54"/>
    <p:sldId id="303" r:id="rId55"/>
    <p:sldId id="294" r:id="rId56"/>
    <p:sldId id="411" r:id="rId57"/>
    <p:sldId id="298" r:id="rId58"/>
    <p:sldId id="412" r:id="rId59"/>
    <p:sldId id="299" r:id="rId60"/>
    <p:sldId id="391" r:id="rId61"/>
    <p:sldId id="425" r:id="rId62"/>
    <p:sldId id="396" r:id="rId63"/>
    <p:sldId id="421" r:id="rId64"/>
    <p:sldId id="392" r:id="rId65"/>
    <p:sldId id="397" r:id="rId66"/>
    <p:sldId id="413" r:id="rId67"/>
    <p:sldId id="399" r:id="rId68"/>
    <p:sldId id="306" r:id="rId69"/>
    <p:sldId id="414" r:id="rId70"/>
    <p:sldId id="400" r:id="rId71"/>
    <p:sldId id="309" r:id="rId72"/>
    <p:sldId id="311" r:id="rId73"/>
    <p:sldId id="312" r:id="rId74"/>
    <p:sldId id="446" r:id="rId75"/>
    <p:sldId id="430" r:id="rId76"/>
    <p:sldId id="422" r:id="rId77"/>
    <p:sldId id="423" r:id="rId78"/>
    <p:sldId id="410" r:id="rId79"/>
    <p:sldId id="424" r:id="rId80"/>
  </p:sldIdLst>
  <p:sldSz cx="9144000" cy="6858000" type="screen4x3"/>
  <p:notesSz cx="6858000" cy="9144000"/>
  <p:custDataLst>
    <p:tags r:id="rId8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9072" autoAdjust="0"/>
  </p:normalViewPr>
  <p:slideViewPr>
    <p:cSldViewPr snapToGrid="0">
      <p:cViewPr varScale="1">
        <p:scale>
          <a:sx n="105" d="100"/>
          <a:sy n="105" d="100"/>
        </p:scale>
        <p:origin x="182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3.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15.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17.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19.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1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python.org/downloads/" TargetMode="Externa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2.xml"/><Relationship Id="rId5" Type="http://schemas.openxmlformats.org/officeDocument/2006/relationships/image" Target="../media/image20.png"/><Relationship Id="rId4" Type="http://schemas.openxmlformats.org/officeDocument/2006/relationships/hyperlink" Target="https://atom.io/"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hyperlink" Target="https://www.anaconda.com/" TargetMode="Externa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23.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6.png"/><Relationship Id="rId4" Type="http://schemas.openxmlformats.org/officeDocument/2006/relationships/hyperlink" Target="https://jupyter.org/try-jupyter/lab/"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27.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07.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1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18.xml"/></Relationships>
</file>

<file path=ppt/slides/_rels/slide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28.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3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tags" Target="../tags/tag13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hyperlink" Target="https://jupyter.org/try-jupyter/lab/"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r>
              <a:rPr lang="en-US" altLang="en-US" sz="2400" dirty="0">
                <a:ea typeface="ヒラギノ角ゴ Pro W3"/>
                <a:cs typeface="Lucida Sans" panose="020B0602040502020204" pitchFamily="34" charset="0"/>
              </a:rPr>
              <a:t/>
            </a: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r>
              <a:rPr lang="en-US" dirty="0" smtClean="0"/>
              <a:t>?</a:t>
            </a:r>
          </a:p>
          <a:p>
            <a:pPr marL="811213" lvl="1" indent="-354013" algn="l">
              <a:buFont typeface="Wingdings" panose="05000000000000000000" pitchFamily="2" charset="2"/>
              <a:buChar char="Ø"/>
            </a:pPr>
            <a:r>
              <a:rPr lang="en-US" dirty="0" smtClean="0"/>
              <a:t>Create and run code in one environment</a:t>
            </a:r>
            <a:endParaRPr lang="en-US" dirty="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r>
              <a:rPr lang="en-US" dirty="0" smtClean="0"/>
              <a:t>What </a:t>
            </a:r>
            <a:r>
              <a:rPr lang="en-US" dirty="0"/>
              <a:t>is the optimal size of a chuck of code in a single </a:t>
            </a:r>
            <a:r>
              <a:rPr lang="en-US" dirty="0" smtClean="0"/>
              <a:t>cell</a:t>
            </a:r>
          </a:p>
          <a:p>
            <a:pPr marL="811213" lvl="1" indent="-354013" algn="l">
              <a:buFont typeface="Wingdings" panose="05000000000000000000" pitchFamily="2" charset="2"/>
              <a:buChar char="Ø"/>
            </a:pPr>
            <a:r>
              <a:rPr lang="en-US" dirty="0" smtClean="0"/>
              <a:t>One function</a:t>
            </a:r>
          </a:p>
          <a:p>
            <a:pPr marL="811213" lvl="1" indent="-354013" algn="l">
              <a:buFont typeface="Wingdings" panose="05000000000000000000" pitchFamily="2" charset="2"/>
              <a:buChar char="Ø"/>
            </a:pPr>
            <a:r>
              <a:rPr lang="en-US" dirty="0" smtClean="0"/>
              <a:t>Not more than 3 lines</a:t>
            </a:r>
          </a:p>
        </p:txBody>
      </p:sp>
      <p:sp>
        <p:nvSpPr>
          <p:cNvPr id="3" name="Title 2"/>
          <p:cNvSpPr>
            <a:spLocks noGrp="1"/>
          </p:cNvSpPr>
          <p:nvPr>
            <p:ph type="title"/>
          </p:nvPr>
        </p:nvSpPr>
        <p:spPr/>
        <p:txBody>
          <a:bodyPr/>
          <a:lstStyle/>
          <a:p>
            <a:r>
              <a:rPr lang="en-SG" dirty="0" smtClean="0"/>
              <a:t>Discussion (answers)</a:t>
            </a:r>
            <a:endParaRPr lang="en-SG" dirty="0"/>
          </a:p>
        </p:txBody>
      </p:sp>
    </p:spTree>
    <p:extLst>
      <p:ext uri="{BB962C8B-B14F-4D97-AF65-F5344CB8AC3E}">
        <p14:creationId xmlns:p14="http://schemas.microsoft.com/office/powerpoint/2010/main" val="3542042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a:t>
            </a:r>
            <a:r>
              <a:rPr lang="en-SG" b="1" dirty="0" smtClean="0"/>
              <a:t>slides</a:t>
            </a:r>
          </a:p>
          <a:p>
            <a:pPr marL="354013" indent="-354013">
              <a:buFont typeface="Arial" panose="020B0604020202020204" pitchFamily="34" charset="0"/>
              <a:buChar char="•"/>
            </a:pPr>
            <a:r>
              <a:rPr lang="en-US" dirty="0" smtClean="0"/>
              <a:t>Note that the look-and-feel of some program output displays shown on the slides are a bit different from what you see on </a:t>
            </a:r>
            <a:r>
              <a:rPr lang="en-US" dirty="0" err="1" smtClean="0"/>
              <a:t>Jupyter</a:t>
            </a:r>
            <a:r>
              <a:rPr lang="en-US" dirty="0" smtClean="0"/>
              <a:t> notebook or lab. </a:t>
            </a:r>
          </a:p>
          <a:p>
            <a:pPr marL="354013" indent="-354013">
              <a:buFont typeface="Arial" panose="020B0604020202020204" pitchFamily="34" charset="0"/>
              <a:buChar char="•"/>
            </a:pPr>
            <a:r>
              <a:rPr lang="en-US" dirty="0" smtClean="0"/>
              <a:t>But the contents should be the same.</a:t>
            </a:r>
          </a:p>
          <a:p>
            <a:endParaRPr lang="en-US" u="sng" dirty="0" smtClean="0"/>
          </a:p>
          <a:p>
            <a:r>
              <a:rPr lang="en-US" i="1" dirty="0" smtClean="0">
                <a:solidFill>
                  <a:srgbClr val="FF0000"/>
                </a:solidFill>
              </a:rPr>
              <a:t>In the Study Guide, we further introduce the use of other </a:t>
            </a:r>
            <a:r>
              <a:rPr lang="en-US" b="1" i="1" dirty="0" smtClean="0">
                <a:solidFill>
                  <a:srgbClr val="FF0000"/>
                </a:solidFill>
              </a:rPr>
              <a:t>optional</a:t>
            </a:r>
            <a:r>
              <a:rPr lang="en-US" i="1" dirty="0" smtClean="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802112"/>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smtClean="0"/>
              <a:t>Install </a:t>
            </a:r>
            <a:r>
              <a:rPr lang="en-US" dirty="0"/>
              <a:t>Anaconda </a:t>
            </a:r>
            <a:r>
              <a:rPr lang="en-US" dirty="0" smtClean="0"/>
              <a:t>distribution at </a:t>
            </a:r>
            <a:r>
              <a:rPr lang="en-US" dirty="0">
                <a:hlinkClick r:id="rId4"/>
              </a:rPr>
              <a:t>https://www.anaconda.com</a:t>
            </a:r>
            <a:r>
              <a:rPr lang="en-US" dirty="0" smtClean="0">
                <a:hlinkClick r:id="rId4"/>
              </a:rPr>
              <a:t>/</a:t>
            </a:r>
            <a:endParaRPr lang="en-US" dirty="0" smtClean="0"/>
          </a:p>
          <a:p>
            <a:pPr marL="354013" indent="-354013">
              <a:buFont typeface="Arial" panose="020B0604020202020204" pitchFamily="34" charset="0"/>
              <a:buChar char="•"/>
            </a:pPr>
            <a:r>
              <a:rPr lang="en-US" dirty="0" smtClean="0"/>
              <a:t>This installation </a:t>
            </a:r>
            <a:r>
              <a:rPr lang="en-US" dirty="0"/>
              <a:t>comes with </a:t>
            </a:r>
            <a:r>
              <a:rPr lang="en-US" dirty="0" err="1"/>
              <a:t>Jupyter</a:t>
            </a:r>
            <a:r>
              <a:rPr lang="en-US" dirty="0"/>
              <a:t> Lab, </a:t>
            </a:r>
            <a:r>
              <a:rPr lang="en-US" dirty="0" err="1"/>
              <a:t>Jupyter</a:t>
            </a:r>
            <a:r>
              <a:rPr lang="en-US" dirty="0"/>
              <a:t> Notebook, </a:t>
            </a:r>
            <a:r>
              <a:rPr lang="en-US" dirty="0" err="1"/>
              <a:t>Spyder</a:t>
            </a:r>
            <a:r>
              <a:rPr lang="en-US" dirty="0"/>
              <a:t>, R Studio </a:t>
            </a:r>
            <a:r>
              <a:rPr lang="en-US" dirty="0" smtClean="0"/>
              <a:t>etc.)</a:t>
            </a:r>
          </a:p>
          <a:p>
            <a:pPr marL="354013" indent="-354013">
              <a:buFont typeface="Arial" panose="020B0604020202020204" pitchFamily="34" charset="0"/>
              <a:buChar char="•"/>
            </a:pPr>
            <a:r>
              <a:rPr lang="en-US" dirty="0" smtClean="0"/>
              <a:t>Use default options for installation</a:t>
            </a:r>
          </a:p>
          <a:p>
            <a:pPr marL="354013" indent="-354013">
              <a:buFont typeface="Arial" panose="020B0604020202020204" pitchFamily="34" charset="0"/>
              <a:buChar char="•"/>
            </a:pPr>
            <a:r>
              <a:rPr lang="en-US" dirty="0" smtClean="0"/>
              <a:t>After installation, choose </a:t>
            </a:r>
            <a:r>
              <a:rPr lang="en-US" dirty="0" err="1" smtClean="0"/>
              <a:t>Jupyter</a:t>
            </a:r>
            <a:r>
              <a:rPr lang="en-US" dirty="0" smtClean="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smtClean="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703184"/>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r>
              <a:rPr lang="en-US" dirty="0" smtClean="0"/>
              <a:t>?</a:t>
            </a:r>
          </a:p>
          <a:p>
            <a:pPr marL="811213" lvl="1" indent="-354013" algn="l">
              <a:buFont typeface="Wingdings" panose="05000000000000000000" pitchFamily="2" charset="2"/>
              <a:buChar char="Ø"/>
            </a:pPr>
            <a:r>
              <a:rPr lang="en-US" dirty="0" smtClean="0"/>
              <a:t>Symbols differ (i.e.,  ** for exponents)</a:t>
            </a:r>
          </a:p>
          <a:p>
            <a:pPr marL="811213" lvl="1" indent="-354013" algn="l">
              <a:buFont typeface="Wingdings" panose="05000000000000000000" pitchFamily="2" charset="2"/>
              <a:buChar char="Ø"/>
            </a:pPr>
            <a:r>
              <a:rPr lang="en-US" dirty="0" smtClean="0"/>
              <a:t>Same order of operations (i.e., </a:t>
            </a:r>
            <a:r>
              <a:rPr lang="en-US" dirty="0" err="1" smtClean="0"/>
              <a:t>paranthesis</a:t>
            </a:r>
            <a:r>
              <a:rPr lang="en-US" dirty="0" smtClean="0"/>
              <a:t> takes priority)</a:t>
            </a:r>
            <a:endParaRPr lang="en-US" dirty="0"/>
          </a:p>
          <a:p>
            <a:pPr marL="354013" indent="-354013">
              <a:buFont typeface="Arial" panose="020B0604020202020204" pitchFamily="34" charset="0"/>
              <a:buChar char="•"/>
            </a:pPr>
            <a:r>
              <a:rPr lang="en-US" dirty="0"/>
              <a:t>What are the rules that a Python variable name must follow</a:t>
            </a:r>
            <a:r>
              <a:rPr lang="en-US" dirty="0" smtClean="0"/>
              <a:t>?</a:t>
            </a:r>
          </a:p>
          <a:p>
            <a:pPr marL="811213" lvl="1" indent="-354013" algn="l">
              <a:buFont typeface="Wingdings" panose="05000000000000000000" pitchFamily="2" charset="2"/>
              <a:buChar char="Ø"/>
            </a:pPr>
            <a:r>
              <a:rPr lang="en-US" dirty="0" smtClean="0"/>
              <a:t>Cannot start with a number</a:t>
            </a:r>
            <a:endParaRPr lang="en-US" dirty="0"/>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smtClean="0"/>
              <a:t>Note: Students who encounter installation issues may start by using </a:t>
            </a:r>
            <a:r>
              <a:rPr lang="en-US" dirty="0" err="1" smtClean="0"/>
              <a:t>Jupyter</a:t>
            </a:r>
            <a:r>
              <a:rPr lang="en-US" dirty="0" smtClean="0"/>
              <a:t> </a:t>
            </a:r>
            <a:r>
              <a:rPr lang="en-US" dirty="0"/>
              <a:t>Lab </a:t>
            </a:r>
            <a:r>
              <a:rPr lang="en-US" dirty="0" smtClean="0"/>
              <a:t>at: </a:t>
            </a:r>
            <a:r>
              <a:rPr lang="en-SG" dirty="0"/>
              <a:t> </a:t>
            </a:r>
            <a:r>
              <a:rPr lang="en-SG" u="sng" dirty="0">
                <a:hlinkClick r:id="rId4"/>
              </a:rPr>
              <a:t>https://jupyter.org/try-jupyter/lab/</a:t>
            </a:r>
            <a:r>
              <a:rPr lang="en-SG" dirty="0"/>
              <a:t> </a:t>
            </a:r>
            <a:endParaRPr lang="en-US" dirty="0" smtClean="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537710"/>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smtClean="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r>
              <a:rPr lang="en-US" dirty="0" smtClean="0"/>
              <a:t>?</a:t>
            </a:r>
          </a:p>
          <a:p>
            <a:pPr marL="811213" lvl="1" indent="-354013" algn="l">
              <a:buFont typeface="Wingdings" panose="05000000000000000000" pitchFamily="2" charset="2"/>
              <a:buChar char="Ø"/>
            </a:pPr>
            <a:r>
              <a:rPr lang="en-US" dirty="0" smtClean="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r>
              <a:rPr lang="en-US" dirty="0" smtClean="0"/>
              <a:t>?</a:t>
            </a:r>
          </a:p>
          <a:p>
            <a:pPr marL="811213" lvl="1" indent="-354013" algn="l">
              <a:buFont typeface="Wingdings" panose="05000000000000000000" pitchFamily="2" charset="2"/>
              <a:buChar char="Ø"/>
            </a:pPr>
            <a:r>
              <a:rPr lang="en-US" dirty="0" smtClean="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520950"/>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529330"/>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2016760"/>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r>
              <a:rPr lang="en-US" dirty="0" smtClean="0"/>
              <a:t>?</a:t>
            </a:r>
          </a:p>
          <a:p>
            <a:pPr marL="811213" lvl="1" indent="-354013" algn="l">
              <a:buFont typeface="Wingdings" panose="05000000000000000000" pitchFamily="2" charset="2"/>
              <a:buChar char="Ø"/>
            </a:pPr>
            <a:r>
              <a:rPr lang="en-US" dirty="0" err="1" smtClean="0"/>
              <a:t>Parantheses</a:t>
            </a:r>
            <a:r>
              <a:rPr lang="en-US" dirty="0" smtClean="0"/>
              <a:t>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smtClean="0">
                <a:solidFill>
                  <a:schemeClr val="tx2"/>
                </a:solidFill>
                <a:latin typeface="Consolas" panose="020B0609020204030204" pitchFamily="49" charset="0"/>
              </a:rPr>
              <a:t>elif</a:t>
            </a:r>
            <a:r>
              <a:rPr lang="en-US" dirty="0" smtClean="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r>
              <a:rPr lang="en-US" dirty="0" smtClean="0"/>
              <a:t>?</a:t>
            </a:r>
          </a:p>
          <a:p>
            <a:pPr marL="811213" lvl="1" indent="-354013" algn="l">
              <a:buFont typeface="Wingdings" panose="05000000000000000000" pitchFamily="2" charset="2"/>
              <a:buChar char="Ø"/>
            </a:pPr>
            <a:r>
              <a:rPr lang="en-US" dirty="0" smtClean="0"/>
              <a:t>Omit the </a:t>
            </a:r>
            <a:r>
              <a:rPr lang="en-US" dirty="0" err="1" smtClean="0"/>
              <a:t>elif</a:t>
            </a:r>
            <a:r>
              <a:rPr lang="en-US" dirty="0" smtClean="0"/>
              <a:t> if we do not expect output from the else condition</a:t>
            </a:r>
            <a:endParaRPr lang="en-US" dirty="0"/>
          </a:p>
        </p:txBody>
      </p:sp>
    </p:spTree>
    <p:custDataLst>
      <p:tags r:id="rId1"/>
    </p:custDataLst>
    <p:extLst>
      <p:ext uri="{BB962C8B-B14F-4D97-AF65-F5344CB8AC3E}">
        <p14:creationId xmlns:p14="http://schemas.microsoft.com/office/powerpoint/2010/main" val="1950470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smtClean="0"/>
              <a:t>Boston housing data:</a:t>
            </a:r>
            <a:endParaRPr lang="en-US" i="1" u="sng" dirty="0"/>
          </a:p>
          <a:p>
            <a:r>
              <a:rPr lang="en-US" dirty="0" smtClean="0"/>
              <a:t>Use </a:t>
            </a:r>
            <a:r>
              <a:rPr lang="en-US" dirty="0" err="1" smtClean="0"/>
              <a:t>Jupyter</a:t>
            </a:r>
            <a:r>
              <a:rPr lang="en-US" dirty="0" smtClean="0"/>
              <a:t> lab.</a:t>
            </a:r>
          </a:p>
          <a:p>
            <a:r>
              <a:rPr lang="en-US" dirty="0" smtClean="0"/>
              <a:t>Go to the ANL252_HousingData_Demo notebook file and run through the cells that uses various commands to print the data and target values of  the Housing data.</a:t>
            </a:r>
            <a:endParaRPr lang="en-US" dirty="0"/>
          </a:p>
          <a:p>
            <a:r>
              <a:rPr lang="en-US" dirty="0" smtClean="0"/>
              <a:t>Finally, we will also plot a histogram of the housing prices</a:t>
            </a:r>
            <a:endParaRPr lang="en-US" dirty="0"/>
          </a:p>
          <a:p>
            <a:r>
              <a:rPr lang="en-US" dirty="0" smtClean="0"/>
              <a:t>Discuss your observations from the program outputs</a:t>
            </a: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smtClean="0"/>
              <a:t>Activity for </a:t>
            </a:r>
            <a:r>
              <a:rPr lang="en-US" smtClean="0"/>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smtClean="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Discussion (answers)</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r>
              <a:rPr lang="en-US" dirty="0" smtClean="0"/>
              <a:t>?</a:t>
            </a:r>
          </a:p>
          <a:p>
            <a:pPr marL="914400" lvl="1" indent="-457200" algn="l">
              <a:buFont typeface="Wingdings" panose="05000000000000000000" pitchFamily="2" charset="2"/>
              <a:buChar char="Ø"/>
            </a:pPr>
            <a:r>
              <a:rPr lang="en-US" dirty="0"/>
              <a:t>w</a:t>
            </a:r>
            <a:r>
              <a:rPr lang="en-US" dirty="0" smtClean="0"/>
              <a:t>hile loop runs infinitely many times</a:t>
            </a:r>
            <a:endParaRPr lang="en-US" dirty="0"/>
          </a:p>
          <a:p>
            <a:pPr marL="354013" indent="-354013">
              <a:buFont typeface="Arial" panose="020B0604020202020204" pitchFamily="34" charset="0"/>
              <a:buChar char="•"/>
            </a:pPr>
            <a:endParaRPr lang="en-US" dirty="0" smtClean="0"/>
          </a:p>
          <a:p>
            <a:pPr marL="354013" indent="-354013">
              <a:buFont typeface="Arial" panose="020B0604020202020204" pitchFamily="34" charset="0"/>
              <a:buChar char="•"/>
            </a:pPr>
            <a:r>
              <a:rPr lang="en-US" dirty="0" smtClean="0"/>
              <a:t>When </a:t>
            </a:r>
            <a:r>
              <a:rPr lang="en-US" dirty="0"/>
              <a:t>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r>
              <a:rPr lang="en-US" dirty="0" smtClean="0"/>
              <a:t>?</a:t>
            </a:r>
          </a:p>
          <a:p>
            <a:pPr marL="811213" lvl="1" indent="-354013" algn="l">
              <a:buFont typeface="Wingdings" panose="05000000000000000000" pitchFamily="2" charset="2"/>
              <a:buChar char="Ø"/>
            </a:pPr>
            <a:r>
              <a:rPr lang="en-US" dirty="0"/>
              <a:t> </a:t>
            </a:r>
            <a:r>
              <a:rPr lang="en-US" dirty="0" smtClean="0"/>
              <a:t>when we want to skip steps and save computing time</a:t>
            </a:r>
            <a:endParaRPr lang="en-US" dirty="0"/>
          </a:p>
        </p:txBody>
      </p:sp>
    </p:spTree>
    <p:custDataLst>
      <p:tags r:id="rId1"/>
    </p:custDataLst>
    <p:extLst>
      <p:ext uri="{BB962C8B-B14F-4D97-AF65-F5344CB8AC3E}">
        <p14:creationId xmlns:p14="http://schemas.microsoft.com/office/powerpoint/2010/main" val="1858378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smtClean="0"/>
              <a:t>JupyterLab</a:t>
            </a:r>
            <a:r>
              <a:rPr lang="en-US" dirty="0" smtClean="0"/>
              <a:t> can be </a:t>
            </a:r>
            <a:r>
              <a:rPr lang="en-US" dirty="0"/>
              <a:t>launched </a:t>
            </a:r>
            <a:r>
              <a:rPr lang="en-US" dirty="0" smtClean="0"/>
              <a:t>by typing </a:t>
            </a:r>
            <a:r>
              <a:rPr lang="en-US" dirty="0"/>
              <a:t>in the following URL in the address </a:t>
            </a:r>
            <a:r>
              <a:rPr lang="en-US" dirty="0" smtClean="0"/>
              <a:t>bar </a:t>
            </a:r>
            <a:r>
              <a:rPr lang="en-US" dirty="0"/>
              <a:t>of your internet </a:t>
            </a:r>
            <a:r>
              <a:rPr lang="en-US" dirty="0" smtClean="0"/>
              <a:t>browser:</a:t>
            </a: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16.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8.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3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5.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95.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3113</TotalTime>
  <Words>8349</Words>
  <Application>Microsoft Office PowerPoint</Application>
  <PresentationFormat>On-screen Show (4:3)</PresentationFormat>
  <Paragraphs>904</Paragraphs>
  <Slides>76</Slides>
  <Notes>61</Notes>
  <HiddenSlides>21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DengXian</vt:lpstr>
      <vt:lpstr>SimSun</vt:lpstr>
      <vt:lpstr>ヒラギノ角ゴ Pro W3</vt:lpstr>
      <vt:lpstr>Arial</vt:lpstr>
      <vt:lpstr>Calibri</vt:lpstr>
      <vt:lpstr>Calibri Light</vt:lpstr>
      <vt:lpstr>Cambria Math</vt:lpstr>
      <vt:lpstr>Consolas</vt:lpstr>
      <vt:lpstr>Courier New</vt:lpstr>
      <vt:lpstr>Lucida Sans</vt:lpstr>
      <vt:lpstr>Palatino Linotype</vt:lpstr>
      <vt:lpstr>Symbol</vt:lpstr>
      <vt:lpstr>Times New Roman</vt:lpstr>
      <vt:lpstr>Wingdings</vt:lpstr>
      <vt:lpstr>SBIZ</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 for Study Unit 1</vt:lpstr>
      <vt:lpstr>Activity</vt:lpstr>
      <vt:lpstr>Activity (discuss how the codes work)</vt:lpstr>
      <vt:lpstr>Activity (discuss how the codes work)</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James Tan Swee Chuan (SUSS)</cp:lastModifiedBy>
  <cp:revision>232</cp:revision>
  <dcterms:created xsi:type="dcterms:W3CDTF">2012-07-12T02:13:12Z</dcterms:created>
  <dcterms:modified xsi:type="dcterms:W3CDTF">2022-04-11T08:45:36Z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